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486" r:id="rId7"/>
    <p:sldId id="487" r:id="rId8"/>
    <p:sldId id="490" r:id="rId9"/>
    <p:sldId id="581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87118B-63B2-4494-B995-841B79433EE6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0671F-F360-4879-9403-64AB80D6AE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760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GTP-C ( port 2123)</a:t>
            </a:r>
          </a:p>
          <a:p>
            <a:r>
              <a:rPr lang="en-US" altLang="zh-TW" dirty="0"/>
              <a:t>GTP-U ( port 2152)</a:t>
            </a:r>
          </a:p>
          <a:p>
            <a:r>
              <a:rPr lang="en-US" altLang="zh-TW" dirty="0"/>
              <a:t>GTP’ (port 3386)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665F7-27E3-4EE4-8668-C93B4A1ADEC3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3861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46B1BB-5C88-4019-B68A-75E269E1A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C81C6F1-C89C-430A-BCEE-4499AA6014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4B8E1EC-7826-45EB-A96E-156A4593C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6164-7B2D-46D9-8808-6DB98C4D48F2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ED72884-625B-403D-A2E1-C78FCC36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8C1157C-CDDC-422E-B1A4-94CCA1BDD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823-50CC-433A-BBBB-FECA1A831B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7127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A8248B-FF54-4724-A859-4341BA359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E22E941-572D-464F-85DE-86C9CF47C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EBF24A5-EBCB-400C-8F62-90A5A6F53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6164-7B2D-46D9-8808-6DB98C4D48F2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B052734-1051-4E02-B3F7-853820096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BBFC4F7-F75B-4FE9-A292-A1484B5BD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823-50CC-433A-BBBB-FECA1A831B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161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6A5530-3104-4A7E-A8FB-377B8A496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AA1F2D8-AF44-42BF-96FF-1F274C851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F9EE805-8D81-4534-AE28-2C6EB68D4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6164-7B2D-46D9-8808-6DB98C4D48F2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766B103-5EEC-45A2-89A6-8905440DD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315AADB-0A5A-469F-865B-6250F584C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823-50CC-433A-BBBB-FECA1A831B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7345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129FC62-66B3-4FDF-AF15-C03B7FF0B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871394E-459B-4D1B-8AEA-282D64FF66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570921E-0A59-4DA4-9303-D7FCFD13D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59E4B89-7CE0-467F-A307-81911CC68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6164-7B2D-46D9-8808-6DB98C4D48F2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1B3D31A-8A43-49E8-8906-F059BCBFE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9E28EC8-FC4F-4CA7-8B7E-ABDF7B62A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823-50CC-433A-BBBB-FECA1A831B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722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218C00-2CAE-405F-8F5E-9953A96BB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3FFBA15-45A6-43B3-8C6E-7F13C8D74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F2BBA3E-CCAE-4B30-975D-9EE7ECB6B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E5239819-B138-4B55-9952-ED5B13A142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51958A11-0DAB-4B61-938D-4803C24508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D374989-BFEC-4E0D-B9F3-15B2C13EC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6164-7B2D-46D9-8808-6DB98C4D48F2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DB5CD7E0-439C-49D7-8F02-3FC2967F1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407536D-0383-4250-A167-5CB710EE0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823-50CC-433A-BBBB-FECA1A831B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0376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DEF3D0-472B-4B2B-A37F-F5B7EF8E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14C93E5-00F5-42E1-9258-7863ADA36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6164-7B2D-46D9-8808-6DB98C4D48F2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9F89CB0-2469-47AB-82DA-9691D45D9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51BA3B2-3A2F-4AD3-B59D-53F9AD1A3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823-50CC-433A-BBBB-FECA1A831B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631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31FF59C-3C63-4B4A-8AD1-6B2FC2B61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6164-7B2D-46D9-8808-6DB98C4D48F2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02E52D9-DFE5-49A5-AB53-CC17D14B1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A77AB6D-1FD2-4A32-A344-BB76667D2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823-50CC-433A-BBBB-FECA1A831B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1841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10105D-1EBE-4705-82E1-217AD5B6D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7FA97DD-695F-4415-9D5F-A034E8DC0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AFC02A8-3C1C-4136-957B-F4100498F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BFD7A58-9F97-401B-AEDF-0C1E41D2A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6164-7B2D-46D9-8808-6DB98C4D48F2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C7E57C7-BB04-49AE-AE00-218B0C680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4B28876-5221-4267-B376-99CF5FBC3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823-50CC-433A-BBBB-FECA1A831B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763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116B260-E245-4DB3-A05A-1BB9BBA85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11A74FF0-BD4D-45B5-987C-487511FA68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A040FD5-A28D-4356-A1AA-91D0171FF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A165EFD-6C0D-4F5B-9BF3-86DBD5481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6164-7B2D-46D9-8808-6DB98C4D48F2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F529D64-A334-48D8-99DD-E03993F41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E99BED9-17C4-43E6-BBAA-BE2D8B314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823-50CC-433A-BBBB-FECA1A831B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564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3BF427-F42A-4F35-A1E7-7793C5C5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C1C004B-47CA-476C-9908-5097A7C4F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620F19E-4305-4A68-AA03-D289BD331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6164-7B2D-46D9-8808-6DB98C4D48F2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73B2D8B-F79B-4934-85C3-B04D6F10D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9E64675-79BA-42E8-A768-76CFE546F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823-50CC-433A-BBBB-FECA1A831B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5887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6057B645-0BBF-4AF6-A5E4-61748E913D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85E4C07-E454-4962-AF14-65EC536E1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93CD69C-6892-4F3A-958E-11187564D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6164-7B2D-46D9-8808-6DB98C4D48F2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688B529-3288-4892-81B4-0CF09821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B4ECC19-FB1A-4CC7-981B-6F4026CF6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823-50CC-433A-BBBB-FECA1A831B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542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85BD3A1-CEDA-4FFC-8553-1348B0902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C7CDE5C-2479-458A-9EA4-8F02E0D47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080F595-AC5D-4FDC-B7BB-75B19ADD10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86164-7B2D-46D9-8808-6DB98C4D48F2}" type="datetimeFigureOut">
              <a:rPr lang="zh-TW" altLang="en-US" smtClean="0"/>
              <a:t>2019/11/23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7B1BE28-573F-4F14-9C7B-048E2FADE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3957E11-5873-4187-87A8-4D0A0D936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97823-50CC-433A-BBBB-FECA1A831B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42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h.wikipedia.org/wiki/%E5%85%AB%E4%BD%8D%E5%85%83%E7%B5%8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PRS_Tunnelling_Protocol" TargetMode="External"/><Relationship Id="rId2" Type="http://schemas.openxmlformats.org/officeDocument/2006/relationships/hyperlink" Target="https://www.sharetechnote.com/html/Handbook_LTE_GTP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url.cc/nVlzq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07D9B2B-51D7-4C89-B11E-4B78B8A828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Meeting</a:t>
            </a: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0BF0B8D-EB43-4EAB-9481-18FAA20EE1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/>
              <a:t>191116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06325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9230CB-276C-42B3-92C7-5D34EC91F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dirty="0"/>
              <a:t>Online </a:t>
            </a:r>
            <a:endParaRPr lang="zh-TW" altLang="en-US" sz="60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449A36D-02BC-48A4-BA23-FD336FA23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GTP</a:t>
            </a:r>
            <a:r>
              <a:rPr lang="zh-TW" altLang="en-US" dirty="0"/>
              <a:t>介紹</a:t>
            </a:r>
            <a:endParaRPr lang="en-US" altLang="zh-TW" dirty="0"/>
          </a:p>
          <a:p>
            <a:r>
              <a:rPr lang="en-US" altLang="zh-TW" dirty="0"/>
              <a:t>GTP</a:t>
            </a:r>
            <a:r>
              <a:rPr lang="zh-TW" altLang="en-US" dirty="0"/>
              <a:t>運作形式</a:t>
            </a:r>
          </a:p>
        </p:txBody>
      </p:sp>
    </p:spTree>
    <p:extLst>
      <p:ext uri="{BB962C8B-B14F-4D97-AF65-F5344CB8AC3E}">
        <p14:creationId xmlns:p14="http://schemas.microsoft.com/office/powerpoint/2010/main" val="604826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744C76-33A6-457F-B78D-705813091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GTP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介紹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A49C33C-95B1-4539-9767-DE1E715E8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5577839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GTP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全名：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GPRS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Tunneling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Protocol.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Tunneling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：在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IP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packet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外包一層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header(header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in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header)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GTP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GSM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UMTS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LTE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的網路中使用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GPRS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技術。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GPRS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：利用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GSM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未使用到的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TDMA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通道，提供數據傳輸服務，因為是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packet switching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，所以可以提供多用戶使用。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GPRS(2.5G)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GSM(2G)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比較：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CFE03329-A503-4E4D-86C7-C9A0F8086A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391309"/>
              </p:ext>
            </p:extLst>
          </p:nvPr>
        </p:nvGraphicFramePr>
        <p:xfrm>
          <a:off x="1146476" y="4251099"/>
          <a:ext cx="8873424" cy="19258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57808">
                  <a:extLst>
                    <a:ext uri="{9D8B030D-6E8A-4147-A177-3AD203B41FA5}">
                      <a16:colId xmlns:a16="http://schemas.microsoft.com/office/drawing/2014/main" val="1200681501"/>
                    </a:ext>
                  </a:extLst>
                </a:gridCol>
                <a:gridCol w="2957808">
                  <a:extLst>
                    <a:ext uri="{9D8B030D-6E8A-4147-A177-3AD203B41FA5}">
                      <a16:colId xmlns:a16="http://schemas.microsoft.com/office/drawing/2014/main" val="1773271351"/>
                    </a:ext>
                  </a:extLst>
                </a:gridCol>
                <a:gridCol w="2957808">
                  <a:extLst>
                    <a:ext uri="{9D8B030D-6E8A-4147-A177-3AD203B41FA5}">
                      <a16:colId xmlns:a16="http://schemas.microsoft.com/office/drawing/2014/main" val="560641088"/>
                    </a:ext>
                  </a:extLst>
                </a:gridCol>
              </a:tblGrid>
              <a:tr h="481466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GPRS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GSM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557507"/>
                  </a:ext>
                </a:extLst>
              </a:tr>
              <a:tr h="481466">
                <a:tc>
                  <a:txBody>
                    <a:bodyPr/>
                    <a:lstStyle/>
                    <a:p>
                      <a:r>
                        <a:rPr lang="zh-TW" altLang="en-US" dirty="0"/>
                        <a:t>資料傳輸形式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Packet switching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Circuit switching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848653"/>
                  </a:ext>
                </a:extLst>
              </a:tr>
              <a:tr h="481466">
                <a:tc>
                  <a:txBody>
                    <a:bodyPr/>
                    <a:lstStyle/>
                    <a:p>
                      <a:r>
                        <a:rPr lang="zh-TW" altLang="en-US" dirty="0"/>
                        <a:t>編碼技術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TDMA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TDMA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107493"/>
                  </a:ext>
                </a:extLst>
              </a:tr>
              <a:tr h="481466">
                <a:tc>
                  <a:txBody>
                    <a:bodyPr/>
                    <a:lstStyle/>
                    <a:p>
                      <a:r>
                        <a:rPr lang="zh-TW" altLang="en-US" dirty="0"/>
                        <a:t>起始年代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2000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1992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082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812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FA23EF3-5414-47DF-B863-1542C61C0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GTP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運作形式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0CBFBE0-0DE7-4A06-94F9-95E49F44E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3312"/>
            <a:ext cx="10515600" cy="5524687"/>
          </a:xfrm>
        </p:spPr>
        <p:txBody>
          <a:bodyPr>
            <a:normAutofit/>
          </a:bodyPr>
          <a:lstStyle/>
          <a:p>
            <a:r>
              <a:rPr lang="en-US" altLang="zh-TW" dirty="0"/>
              <a:t>1. UE to </a:t>
            </a:r>
            <a:r>
              <a:rPr lang="en-US" altLang="zh-TW" dirty="0" err="1"/>
              <a:t>eNB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2. </a:t>
            </a:r>
            <a:r>
              <a:rPr lang="en-US" altLang="zh-TW" dirty="0" err="1"/>
              <a:t>eNB</a:t>
            </a:r>
            <a:r>
              <a:rPr lang="en-US" altLang="zh-TW" dirty="0"/>
              <a:t> to S-GW(UDP</a:t>
            </a:r>
            <a:r>
              <a:rPr lang="zh-TW" altLang="en-US" dirty="0"/>
              <a:t> </a:t>
            </a:r>
            <a:r>
              <a:rPr lang="en-US" altLang="zh-TW" dirty="0"/>
              <a:t>port :2152)</a:t>
            </a:r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3. S-GW to P-GW(UDP</a:t>
            </a:r>
            <a:r>
              <a:rPr lang="zh-TW" altLang="en-US" dirty="0"/>
              <a:t> </a:t>
            </a:r>
            <a:r>
              <a:rPr lang="en-US" altLang="zh-TW" dirty="0"/>
              <a:t>port :2152)</a:t>
            </a:r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4. P-GW Outer IP Header ,UDP Header ,and GTP Header</a:t>
            </a:r>
            <a:r>
              <a:rPr lang="zh-TW" altLang="en-US" dirty="0"/>
              <a:t> </a:t>
            </a:r>
            <a:r>
              <a:rPr lang="en-US" altLang="zh-TW" dirty="0"/>
              <a:t>to the internet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2365B10-D25D-4938-98B8-937E09F57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474" y="3282763"/>
            <a:ext cx="10144125" cy="94297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9BA0897F-3C76-4714-8239-7423592BE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99" y="4770062"/>
            <a:ext cx="10134600" cy="84772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E4EFDAB-22B9-442B-9233-18EC70189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999" y="1837633"/>
            <a:ext cx="441007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728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1E8795E8-1D55-43AF-8950-FCE8BE31A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004"/>
            <a:ext cx="8854440" cy="5913881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F89C259A-BAD0-4D1B-A492-00086DF16161}"/>
              </a:ext>
            </a:extLst>
          </p:cNvPr>
          <p:cNvSpPr txBox="1"/>
          <p:nvPr/>
        </p:nvSpPr>
        <p:spPr>
          <a:xfrm>
            <a:off x="192024" y="6281928"/>
            <a:ext cx="5000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GTP</a:t>
            </a:r>
            <a:r>
              <a:rPr lang="zh-TW" altLang="en-US" dirty="0"/>
              <a:t>運作形式的資料來源：</a:t>
            </a:r>
            <a:r>
              <a:rPr lang="en-US" altLang="zh-TW" dirty="0"/>
              <a:t>https://reurl.cc/nVlzqv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06030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AFB3775-B661-469E-B3A3-6B86F57AE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61" y="539968"/>
            <a:ext cx="7762875" cy="34956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A2A3EDE-20B8-4D2B-8AEC-C087B87EE025}"/>
              </a:ext>
            </a:extLst>
          </p:cNvPr>
          <p:cNvSpPr/>
          <p:nvPr/>
        </p:nvSpPr>
        <p:spPr>
          <a:xfrm>
            <a:off x="5366259" y="4258695"/>
            <a:ext cx="145947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GTP-U header(GTPv1)</a:t>
            </a: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0F698C3-7AEA-49A2-8656-9B685A71F231}"/>
              </a:ext>
            </a:extLst>
          </p:cNvPr>
          <p:cNvSpPr/>
          <p:nvPr/>
        </p:nvSpPr>
        <p:spPr>
          <a:xfrm>
            <a:off x="3540367" y="4894565"/>
            <a:ext cx="5111262" cy="1054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20"/>
              </a:spcAft>
            </a:pPr>
            <a:r>
              <a:rPr lang="en-US" altLang="zh-TW" sz="1200" b="1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Version</a:t>
            </a:r>
            <a:r>
              <a:rPr lang="zh-TW" altLang="zh-TW" sz="1200" b="1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長度為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位，對於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GTPv1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來說，這個值始終是「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」。</a:t>
            </a:r>
            <a:endParaRPr lang="zh-TW" altLang="zh-TW" sz="1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"/>
              </a:spcAft>
            </a:pPr>
            <a:r>
              <a:rPr lang="en-US" altLang="zh-TW" sz="1200" b="1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Protocol Type: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長度為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位元，取值為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表示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GTP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表示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GTP’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TW" sz="1200" kern="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"/>
              </a:spcAft>
            </a:pPr>
            <a:r>
              <a:rPr lang="en-US" altLang="zh-TW" sz="1200" b="1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TEID :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長度為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位元（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個</a:t>
            </a:r>
            <a:r>
              <a:rPr lang="en-US" altLang="zh-TW" sz="1200" kern="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八位元組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八位元組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），用於區分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GTP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隧道中的不同連接。</a:t>
            </a:r>
          </a:p>
          <a:p>
            <a:pPr>
              <a:spcAft>
                <a:spcPts val="120"/>
              </a:spcAft>
            </a:pPr>
            <a:r>
              <a:rPr lang="en-US" altLang="zh-TW" sz="1200" b="1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Total length: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包括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header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和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payload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的總長度（除去必選欄位所在的前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4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個八位元組）。</a:t>
            </a:r>
            <a:endParaRPr lang="zh-TW" altLang="zh-TW" sz="1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749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7D0EDD-5A54-49A3-A3C9-121BDB59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F4B86713-E8F4-4330-8385-7E8F96C74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2276" y="152400"/>
            <a:ext cx="7047447" cy="6096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C192569-1758-490E-BF73-319F18EFC01F}"/>
              </a:ext>
            </a:extLst>
          </p:cNvPr>
          <p:cNvSpPr/>
          <p:nvPr/>
        </p:nvSpPr>
        <p:spPr>
          <a:xfrm>
            <a:off x="5366260" y="6396335"/>
            <a:ext cx="109483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example</a:t>
            </a: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07099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E48D39-D7D8-4606-B69A-9DEE8AC1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6AA7E15D-8C76-4581-9FA9-A25DF45A79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762" y="1314982"/>
            <a:ext cx="11056476" cy="175237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6AD9891-37CD-445E-BD6F-10A5B7F063F6}"/>
              </a:ext>
            </a:extLst>
          </p:cNvPr>
          <p:cNvSpPr/>
          <p:nvPr/>
        </p:nvSpPr>
        <p:spPr>
          <a:xfrm>
            <a:off x="5366261" y="3261556"/>
            <a:ext cx="145947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GTP-C header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(GTPv2)</a:t>
            </a: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EF3121-B0AC-4B29-B622-4AF44BD28119}"/>
              </a:ext>
            </a:extLst>
          </p:cNvPr>
          <p:cNvSpPr/>
          <p:nvPr/>
        </p:nvSpPr>
        <p:spPr>
          <a:xfrm>
            <a:off x="3540369" y="3917424"/>
            <a:ext cx="4558602" cy="16081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20"/>
              </a:spcAft>
            </a:pPr>
            <a:r>
              <a:rPr lang="en-US" altLang="zh-TW" sz="1200" b="1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Version</a:t>
            </a:r>
            <a:r>
              <a:rPr lang="zh-TW" altLang="zh-TW" sz="1200" b="1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長度為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位</a:t>
            </a:r>
            <a:r>
              <a:rPr lang="zh-TW" altLang="en-US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元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，對於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GTPv2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來說，這個值始終是「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」。</a:t>
            </a:r>
            <a:endParaRPr lang="zh-TW" altLang="zh-TW" sz="1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"/>
              </a:spcAft>
            </a:pPr>
            <a:r>
              <a:rPr lang="en-US" altLang="zh-TW" sz="1200" b="1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Piggybacking flag: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如果被置為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1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，則在這條訊息後面會有另外一條帶有完整</a:t>
            </a:r>
            <a:r>
              <a:rPr lang="zh-TW" altLang="en-US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訊息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的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GTP</a:t>
            </a:r>
            <a:r>
              <a:rPr lang="zh-TW" altLang="en-US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訊息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r>
              <a:rPr lang="zh-TW" altLang="en-US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協定中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具體規定了每種</a:t>
            </a:r>
            <a:r>
              <a:rPr lang="zh-TW" altLang="en-US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訊息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可以攜帶的</a:t>
            </a:r>
            <a:r>
              <a:rPr lang="zh-TW" altLang="en-US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訊息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類型。</a:t>
            </a:r>
            <a:endParaRPr lang="zh-TW" altLang="zh-TW" sz="1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"/>
              </a:spcAft>
            </a:pPr>
            <a:r>
              <a:rPr lang="en-US" altLang="zh-TW" sz="1200" b="1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TEID flag: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如果被置為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1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，則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TEID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欄位存在。只有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Echo Request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和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Echo Response</a:t>
            </a:r>
            <a:r>
              <a:rPr lang="zh-TW" altLang="en-US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訊息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不攜帶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TEID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欄位。</a:t>
            </a:r>
            <a:endParaRPr lang="zh-TW" altLang="zh-TW" sz="1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"/>
              </a:spcAft>
            </a:pPr>
            <a:r>
              <a:rPr lang="en-US" altLang="zh-TW" sz="1200" b="1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Total length: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包括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header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和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payload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的總長度（除去必選欄位所在的前</a:t>
            </a:r>
            <a:r>
              <a:rPr lang="en-US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4</a:t>
            </a:r>
            <a:r>
              <a:rPr lang="zh-TW" altLang="zh-TW" sz="1200" kern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個八位元組）。</a:t>
            </a:r>
            <a:endParaRPr lang="zh-TW" altLang="zh-TW" sz="1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126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CF3D0F3-0859-4F80-942D-CFEA6D54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參考資料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zh-TW" altLang="en-US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90AEF9E-3B05-4195-B643-5B1D7C60D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1800" dirty="0">
                <a:hlinkClick r:id="rId2"/>
              </a:rPr>
              <a:t>https://www.sharetechnote.com/html/Handbook_LTE_GTP.html</a:t>
            </a:r>
            <a:endParaRPr lang="en-US" altLang="zh-TW" sz="1800" dirty="0"/>
          </a:p>
          <a:p>
            <a:r>
              <a:rPr lang="en-US" altLang="zh-TW" sz="1800" dirty="0">
                <a:hlinkClick r:id="rId3"/>
              </a:rPr>
              <a:t>https://en.wikipedia.org/wiki/GPRS_Tunnelling_Protocol</a:t>
            </a:r>
            <a:endParaRPr lang="en-US" altLang="zh-TW" sz="1800" dirty="0"/>
          </a:p>
          <a:p>
            <a:r>
              <a:rPr lang="en-US" altLang="zh-TW" sz="1800" dirty="0">
                <a:hlinkClick r:id="rId4"/>
              </a:rPr>
              <a:t>https://reurl.cc/nVlzqv</a:t>
            </a:r>
            <a:endParaRPr lang="en-US" altLang="zh-TW" sz="1800" dirty="0"/>
          </a:p>
          <a:p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878127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424</Words>
  <Application>Microsoft Office PowerPoint</Application>
  <PresentationFormat>寬螢幕</PresentationFormat>
  <Paragraphs>53</Paragraphs>
  <Slides>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6" baseType="lpstr">
      <vt:lpstr>微軟正黑體</vt:lpstr>
      <vt:lpstr>標楷體</vt:lpstr>
      <vt:lpstr>Arial</vt:lpstr>
      <vt:lpstr>Calibri</vt:lpstr>
      <vt:lpstr>Calibri Light</vt:lpstr>
      <vt:lpstr>Wingdings</vt:lpstr>
      <vt:lpstr>Office 佈景主題</vt:lpstr>
      <vt:lpstr>Meeting</vt:lpstr>
      <vt:lpstr>Online </vt:lpstr>
      <vt:lpstr>GTP介紹</vt:lpstr>
      <vt:lpstr>GTP運作形式</vt:lpstr>
      <vt:lpstr>PowerPoint 簡報</vt:lpstr>
      <vt:lpstr>PowerPoint 簡報</vt:lpstr>
      <vt:lpstr>PowerPoint 簡報</vt:lpstr>
      <vt:lpstr>PowerPoint 簡報</vt:lpstr>
      <vt:lpstr>參考資料: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Meeting</dc:title>
  <dc:creator>linys</dc:creator>
  <cp:lastModifiedBy>Ethan</cp:lastModifiedBy>
  <cp:revision>15</cp:revision>
  <dcterms:created xsi:type="dcterms:W3CDTF">2019-11-15T10:46:12Z</dcterms:created>
  <dcterms:modified xsi:type="dcterms:W3CDTF">2019-11-23T00:41:07Z</dcterms:modified>
</cp:coreProperties>
</file>